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2" r:id="rId5"/>
    <p:sldId id="263" r:id="rId6"/>
    <p:sldId id="260" r:id="rId7"/>
    <p:sldId id="265" r:id="rId8"/>
    <p:sldId id="280" r:id="rId9"/>
    <p:sldId id="266" r:id="rId10"/>
    <p:sldId id="261" r:id="rId11"/>
    <p:sldId id="267" r:id="rId12"/>
    <p:sldId id="276" r:id="rId13"/>
    <p:sldId id="278" r:id="rId14"/>
    <p:sldId id="279" r:id="rId15"/>
    <p:sldId id="268" r:id="rId16"/>
    <p:sldId id="269" r:id="rId17"/>
    <p:sldId id="271"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490"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160D9-BC2B-4656-BA3A-DFE51A40DD1F}"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160D9-BC2B-4656-BA3A-DFE51A40DD1F}"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160D9-BC2B-4656-BA3A-DFE51A40DD1F}"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160D9-BC2B-4656-BA3A-DFE51A40DD1F}"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160D9-BC2B-4656-BA3A-DFE51A40DD1F}" type="datetimeFigureOut">
              <a:rPr lang="en-US" smtClean="0"/>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E160D9-BC2B-4656-BA3A-DFE51A40DD1F}"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160D9-BC2B-4656-BA3A-DFE51A40DD1F}" type="datetimeFigureOut">
              <a:rPr lang="en-US" smtClean="0"/>
              <a:t>5/9/2014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160D9-BC2B-4656-BA3A-DFE51A40DD1F}" type="datetimeFigureOut">
              <a:rPr lang="en-US" smtClean="0"/>
              <a:t>5/9/2014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160D9-BC2B-4656-BA3A-DFE51A40DD1F}" type="datetimeFigureOut">
              <a:rPr lang="en-US" smtClean="0"/>
              <a:t>5/9/2014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160D9-BC2B-4656-BA3A-DFE51A40DD1F}"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ECAE-AE8F-414B-9EDE-159D8E4190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160D9-BC2B-4656-BA3A-DFE51A40DD1F}" type="datetimeFigureOut">
              <a:rPr lang="en-US" smtClean="0"/>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3ECAE-AE8F-414B-9EDE-159D8E41909D}"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AEE160D9-BC2B-4656-BA3A-DFE51A40DD1F}" type="datetimeFigureOut">
              <a:rPr lang="en-US" smtClean="0"/>
              <a:t>5/9/2014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AC53ECAE-AE8F-414B-9EDE-159D8E41909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6.1</a:t>
            </a:r>
            <a:endParaRPr lang="en-US" dirty="0"/>
          </a:p>
        </p:txBody>
      </p:sp>
      <p:sp>
        <p:nvSpPr>
          <p:cNvPr id="3" name="Subtitle 2"/>
          <p:cNvSpPr>
            <a:spLocks noGrp="1"/>
          </p:cNvSpPr>
          <p:nvPr>
            <p:ph type="subTitle" idx="1"/>
          </p:nvPr>
        </p:nvSpPr>
        <p:spPr/>
        <p:txBody>
          <a:bodyPr/>
          <a:lstStyle/>
          <a:p>
            <a:r>
              <a:rPr lang="en-US" dirty="0" smtClean="0"/>
              <a:t>Area Between Two Curves</a:t>
            </a:r>
            <a:endParaRPr lang="en-US" dirty="0"/>
          </a:p>
        </p:txBody>
      </p:sp>
    </p:spTree>
    <p:extLst>
      <p:ext uri="{BB962C8B-B14F-4D97-AF65-F5344CB8AC3E}">
        <p14:creationId xmlns:p14="http://schemas.microsoft.com/office/powerpoint/2010/main" val="3522617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Steps Involved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981199"/>
            <a:ext cx="8915400"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366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Steps Two and Three From Previous Slide:</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362200"/>
            <a:ext cx="608134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362200"/>
            <a:ext cx="288107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653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125113" cy="924475"/>
          </a:xfrm>
        </p:spPr>
        <p:txBody>
          <a:bodyPr/>
          <a:lstStyle/>
          <a:p>
            <a:r>
              <a:rPr lang="en-US" dirty="0" smtClean="0"/>
              <a:t>Straightforward Example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2" y="3429000"/>
            <a:ext cx="869922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524000" cy="345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52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125113" cy="924475"/>
          </a:xfrm>
        </p:spPr>
        <p:txBody>
          <a:bodyPr/>
          <a:lstStyle/>
          <a:p>
            <a:r>
              <a:rPr lang="en-US" sz="2800" dirty="0"/>
              <a:t>Sometimes, you will have to find the limits of integration by solving for the points of intersection first:</a:t>
            </a:r>
          </a:p>
        </p:txBody>
      </p:sp>
      <p:sp>
        <p:nvSpPr>
          <p:cNvPr id="3" name="Content Placeholder 2"/>
          <p:cNvSpPr>
            <a:spLocks noGrp="1"/>
          </p:cNvSpPr>
          <p:nvPr>
            <p:ph idx="1"/>
          </p:nvPr>
        </p:nvSpPr>
        <p:spPr>
          <a:xfrm>
            <a:off x="1009443" y="1807361"/>
            <a:ext cx="7125112" cy="4822039"/>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Then solve for the area as we did in the previous example: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5018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940911"/>
            <a:ext cx="7162800" cy="83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92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Inconsistent Boundaries</a:t>
            </a:r>
            <a:endParaRPr lang="en-US" dirty="0"/>
          </a:p>
        </p:txBody>
      </p:sp>
      <p:sp>
        <p:nvSpPr>
          <p:cNvPr id="3" name="Content Placeholder 2"/>
          <p:cNvSpPr>
            <a:spLocks noGrp="1"/>
          </p:cNvSpPr>
          <p:nvPr>
            <p:ph idx="1"/>
          </p:nvPr>
        </p:nvSpPr>
        <p:spPr>
          <a:xfrm>
            <a:off x="0" y="1752600"/>
            <a:ext cx="6324600" cy="5105400"/>
          </a:xfrm>
        </p:spPr>
        <p:txBody>
          <a:bodyPr>
            <a:normAutofit fontScale="92500" lnSpcReduction="10000"/>
          </a:bodyPr>
          <a:lstStyle/>
          <a:p>
            <a:r>
              <a:rPr lang="en-US" sz="2200" dirty="0" smtClean="0">
                <a:solidFill>
                  <a:srgbClr val="FFFF00"/>
                </a:solidFill>
              </a:rPr>
              <a:t>If you look at the area in figure (a), the upper and lower boundaries are not the same for the left portion of the graph as they are for the right portion.</a:t>
            </a:r>
          </a:p>
          <a:p>
            <a:r>
              <a:rPr lang="en-US" sz="2200" dirty="0" smtClean="0"/>
              <a:t>On the left, the x = y</a:t>
            </a:r>
            <a:r>
              <a:rPr lang="en-US" sz="2200" baseline="30000" dirty="0" smtClean="0"/>
              <a:t>2</a:t>
            </a:r>
            <a:r>
              <a:rPr lang="en-US" sz="2200" dirty="0" smtClean="0"/>
              <a:t> curve is the upper and lower boundary.</a:t>
            </a:r>
          </a:p>
          <a:p>
            <a:r>
              <a:rPr lang="en-US" sz="2200" dirty="0" smtClean="0"/>
              <a:t>On the right, the </a:t>
            </a:r>
            <a:r>
              <a:rPr lang="en-US" sz="2200" dirty="0"/>
              <a:t>x = </a:t>
            </a:r>
            <a:r>
              <a:rPr lang="en-US" sz="2200" dirty="0" smtClean="0"/>
              <a:t>y</a:t>
            </a:r>
            <a:r>
              <a:rPr lang="en-US" sz="2200" baseline="30000" dirty="0" smtClean="0"/>
              <a:t>2</a:t>
            </a:r>
            <a:r>
              <a:rPr lang="en-US" sz="2200" dirty="0" smtClean="0"/>
              <a:t> curve is the upper boundary, but the line y = x – 2 is the lower boundary.</a:t>
            </a:r>
          </a:p>
          <a:p>
            <a:r>
              <a:rPr lang="en-US" sz="2200" dirty="0" smtClean="0">
                <a:solidFill>
                  <a:srgbClr val="FFFF00"/>
                </a:solidFill>
              </a:rPr>
              <a:t>Therefore, in order to calculate the area using x as our variable, we must divide the region into two pieces</a:t>
            </a:r>
            <a:r>
              <a:rPr lang="en-US" sz="2200" dirty="0" smtClean="0"/>
              <a:t>, find the area of each, then add those areas to find the total area (see figure (b)).</a:t>
            </a:r>
          </a:p>
          <a:p>
            <a:r>
              <a:rPr lang="en-US" sz="2200" dirty="0" smtClean="0"/>
              <a:t>See work on page 417 if interested.</a:t>
            </a:r>
            <a:endParaRPr lang="en-US" sz="2200"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81200"/>
            <a:ext cx="2514600" cy="232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031" y="4625975"/>
            <a:ext cx="2456089"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026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 the Roles of x and y</a:t>
            </a:r>
            <a:endParaRPr lang="en-US" dirty="0"/>
          </a:p>
        </p:txBody>
      </p:sp>
      <p:sp>
        <p:nvSpPr>
          <p:cNvPr id="3" name="Content Placeholder 2"/>
          <p:cNvSpPr>
            <a:spLocks noGrp="1"/>
          </p:cNvSpPr>
          <p:nvPr>
            <p:ph idx="1"/>
          </p:nvPr>
        </p:nvSpPr>
        <p:spPr/>
        <p:txBody>
          <a:bodyPr>
            <a:normAutofit/>
          </a:bodyPr>
          <a:lstStyle/>
          <a:p>
            <a:r>
              <a:rPr lang="en-US" sz="2200" dirty="0" smtClean="0"/>
              <a:t>Instead, </a:t>
            </a:r>
            <a:r>
              <a:rPr lang="en-US" sz="2200" dirty="0" smtClean="0">
                <a:solidFill>
                  <a:srgbClr val="FFFF00"/>
                </a:solidFill>
              </a:rPr>
              <a:t>we could reverse the roles of x and y to make it easier to find the area</a:t>
            </a:r>
            <a:r>
              <a:rPr lang="en-US" sz="2200" dirty="0" smtClean="0"/>
              <a:t>.</a:t>
            </a:r>
          </a:p>
          <a:p>
            <a:r>
              <a:rPr lang="en-US" sz="2200" dirty="0" smtClean="0"/>
              <a:t>Solve for x in terms of y, find the lower and upper limits of integration in terms of y, and integrate with respect to y.</a:t>
            </a:r>
            <a:endParaRPr lang="en-US" sz="2200" dirty="0"/>
          </a:p>
          <a:p>
            <a:endParaRPr lang="en-US" sz="2200" dirty="0" smtClean="0"/>
          </a:p>
          <a:p>
            <a:endParaRPr lang="en-US" sz="2200" dirty="0"/>
          </a:p>
          <a:p>
            <a:endParaRPr lang="en-US" sz="2200" dirty="0" smtClean="0"/>
          </a:p>
          <a:p>
            <a:endParaRPr lang="en-US" sz="22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34" y="3969123"/>
            <a:ext cx="6693820" cy="20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613" y="3861099"/>
            <a:ext cx="2394413" cy="22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865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x and y to find the area on slide #13 instead of breaking into two sections. </a:t>
            </a:r>
            <a:endParaRPr lang="en-US" dirty="0"/>
          </a:p>
        </p:txBody>
      </p:sp>
      <p:sp>
        <p:nvSpPr>
          <p:cNvPr id="3" name="Content Placeholder 2"/>
          <p:cNvSpPr>
            <a:spLocks noGrp="1"/>
          </p:cNvSpPr>
          <p:nvPr>
            <p:ph idx="1"/>
          </p:nvPr>
        </p:nvSpPr>
        <p:spPr>
          <a:xfrm>
            <a:off x="685800" y="3886200"/>
            <a:ext cx="7125112" cy="3124200"/>
          </a:xfrm>
        </p:spPr>
        <p:txBody>
          <a:bodyPr/>
          <a:lstStyle/>
          <a:p>
            <a:r>
              <a:rPr lang="en-US" dirty="0" smtClean="0">
                <a:solidFill>
                  <a:srgbClr val="FFFF00"/>
                </a:solidFill>
              </a:rPr>
              <a:t>You get exactly the same answer whether you break the area into two sections or if you reverse x and y.</a:t>
            </a:r>
          </a:p>
          <a:p>
            <a:r>
              <a:rPr lang="en-US" dirty="0" smtClean="0">
                <a:solidFill>
                  <a:srgbClr val="FFFF00"/>
                </a:solidFill>
              </a:rPr>
              <a:t>This is a much easier and quicker calculation that we had to perform when we reversed x and y.</a:t>
            </a:r>
          </a:p>
          <a:p>
            <a:r>
              <a:rPr lang="en-US" dirty="0" smtClean="0">
                <a:solidFill>
                  <a:srgbClr val="FFFF00"/>
                </a:solidFill>
              </a:rPr>
              <a:t>We avoided having to do two separate integrals and add our results.</a:t>
            </a:r>
            <a:endParaRPr lang="en-US" dirty="0">
              <a:solidFill>
                <a:srgbClr val="FFFF00"/>
              </a:solidFill>
            </a:endParaRPr>
          </a:p>
        </p:txBody>
      </p:sp>
      <p:pic>
        <p:nvPicPr>
          <p:cNvPr id="5"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828800"/>
            <a:ext cx="2514600" cy="232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4" y="1861969"/>
            <a:ext cx="6661673" cy="242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367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125113" cy="924475"/>
          </a:xfrm>
        </p:spPr>
        <p:txBody>
          <a:bodyPr/>
          <a:lstStyle/>
          <a:p>
            <a:r>
              <a:rPr lang="en-US" dirty="0" smtClean="0"/>
              <a:t>Formula and Picture for Reversing the Roles of x and 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7124700" cy="175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625994"/>
            <a:ext cx="3472855" cy="323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304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a:t>
            </a:r>
            <a:r>
              <a:rPr lang="en-US" smtClean="0"/>
              <a:t>Area Between Two Curves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887886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582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Robotics World Championships 2014</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C:\Users\dlewis\AppData\Local\Microsoft\Windows\Temporary Internet Files\Content.Outlook\B2XPJWPL\IMAG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28800"/>
            <a:ext cx="7544505" cy="425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7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graphics are attributed to:</a:t>
            </a:r>
            <a:endParaRPr lang="en-US" dirty="0"/>
          </a:p>
        </p:txBody>
      </p:sp>
      <p:sp>
        <p:nvSpPr>
          <p:cNvPr id="3" name="Content Placeholder 2"/>
          <p:cNvSpPr>
            <a:spLocks noGrp="1"/>
          </p:cNvSpPr>
          <p:nvPr>
            <p:ph idx="1"/>
          </p:nvPr>
        </p:nvSpPr>
        <p:spPr/>
        <p:txBody>
          <a:bodyPr/>
          <a:lstStyle/>
          <a:p>
            <a:endParaRPr lang="en-US" i="1" dirty="0" smtClean="0"/>
          </a:p>
          <a:p>
            <a:r>
              <a:rPr lang="en-US" i="1" dirty="0" smtClean="0"/>
              <a:t>Calculus,10/E</a:t>
            </a:r>
            <a:r>
              <a:rPr lang="en-US" dirty="0" smtClean="0"/>
              <a:t> by Howard Anton, Irl Bivens, and Stephen Davis</a:t>
            </a:r>
            <a:br>
              <a:rPr lang="en-US" dirty="0" smtClean="0"/>
            </a:br>
            <a:r>
              <a:rPr lang="en-US" dirty="0" smtClean="0"/>
              <a:t>Copyright © 2009 by John Wiley &amp; Sons, Inc.  All rights reserved.</a:t>
            </a:r>
          </a:p>
          <a:p>
            <a:endParaRPr lang="en-US" dirty="0"/>
          </a:p>
        </p:txBody>
      </p:sp>
    </p:spTree>
    <p:extLst>
      <p:ext uri="{BB962C8B-B14F-4D97-AF65-F5344CB8AC3E}">
        <p14:creationId xmlns:p14="http://schemas.microsoft.com/office/powerpoint/2010/main" val="1866529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1009443" y="1807361"/>
            <a:ext cx="7125112" cy="4593439"/>
          </a:xfrm>
        </p:spPr>
        <p:txBody>
          <a:bodyPr>
            <a:normAutofit fontScale="92500" lnSpcReduction="20000"/>
          </a:bodyPr>
          <a:lstStyle/>
          <a:p>
            <a:r>
              <a:rPr lang="en-US" sz="2200" dirty="0" smtClean="0"/>
              <a:t>In the last chapter, the definite integral was introduced as the limit of Riemann sums and we used them to find area:</a:t>
            </a:r>
          </a:p>
          <a:p>
            <a:endParaRPr lang="en-US" sz="2200" dirty="0" smtClean="0"/>
          </a:p>
          <a:p>
            <a:endParaRPr lang="en-US" sz="2200" dirty="0" smtClean="0"/>
          </a:p>
          <a:p>
            <a:r>
              <a:rPr lang="en-US" sz="2200" dirty="0" smtClean="0"/>
              <a:t>However, Riemann sums and definite integrals have applications that extend far beyond the area problem.</a:t>
            </a:r>
          </a:p>
          <a:p>
            <a:r>
              <a:rPr lang="en-US" sz="2200" dirty="0" smtClean="0"/>
              <a:t>In this chapter, </a:t>
            </a:r>
            <a:r>
              <a:rPr lang="en-US" sz="2200" dirty="0" smtClean="0">
                <a:solidFill>
                  <a:srgbClr val="FFFF00"/>
                </a:solidFill>
              </a:rPr>
              <a:t>we will use Riemann sums and definite integrals to find volume and surface area of a solid, length of a plane curve, work done by a force, etc</a:t>
            </a:r>
            <a:r>
              <a:rPr lang="en-US" sz="2200" dirty="0" smtClean="0"/>
              <a:t>.</a:t>
            </a:r>
          </a:p>
          <a:p>
            <a:r>
              <a:rPr lang="en-US" sz="2200" dirty="0" smtClean="0"/>
              <a:t>While these problems sound different, the calculations we will use will all follow a nearly identical procedure.</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30289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5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123080" cy="924475"/>
          </a:xfrm>
        </p:spPr>
        <p:txBody>
          <a:bodyPr/>
          <a:lstStyle/>
          <a:p>
            <a:r>
              <a:rPr lang="en-US" dirty="0" smtClean="0"/>
              <a:t>A Review of Riemann Sums</a:t>
            </a:r>
            <a:endParaRPr lang="en-US" dirty="0"/>
          </a:p>
        </p:txBody>
      </p:sp>
      <p:sp>
        <p:nvSpPr>
          <p:cNvPr id="6" name="Content Placeholder 5"/>
          <p:cNvSpPr>
            <a:spLocks noGrp="1"/>
          </p:cNvSpPr>
          <p:nvPr>
            <p:ph sz="half" idx="1"/>
          </p:nvPr>
        </p:nvSpPr>
        <p:spPr>
          <a:xfrm>
            <a:off x="228600" y="1219200"/>
            <a:ext cx="4419600" cy="5334000"/>
          </a:xfrm>
        </p:spPr>
        <p:txBody>
          <a:bodyPr>
            <a:normAutofit fontScale="92500" lnSpcReduction="20000"/>
          </a:bodyPr>
          <a:lstStyle/>
          <a:p>
            <a:r>
              <a:rPr lang="en-US" sz="2000" dirty="0" smtClean="0"/>
              <a:t>The distance between a and b is b-a.</a:t>
            </a:r>
          </a:p>
          <a:p>
            <a:r>
              <a:rPr lang="en-US" sz="2000" dirty="0" smtClean="0"/>
              <a:t>Since we divided that distance into n subintervals, each is :</a:t>
            </a:r>
          </a:p>
          <a:p>
            <a:endParaRPr lang="en-US" sz="2000" dirty="0"/>
          </a:p>
          <a:p>
            <a:endParaRPr lang="en-US" sz="2000" dirty="0" smtClean="0"/>
          </a:p>
          <a:p>
            <a:r>
              <a:rPr lang="en-US" sz="2000" dirty="0" smtClean="0"/>
              <a:t>In each subinterval, draw a rectangle whose height is the value of the function f(x) at an arbitrarily selected point in the subinterval (a.k.a. </a:t>
            </a:r>
            <a:r>
              <a:rPr lang="en-US" sz="2000" dirty="0" err="1" smtClean="0"/>
              <a:t>x</a:t>
            </a:r>
            <a:r>
              <a:rPr lang="en-US" sz="2000" baseline="-25000" dirty="0" err="1" smtClean="0"/>
              <a:t>k</a:t>
            </a:r>
            <a:r>
              <a:rPr lang="en-US" sz="2000" dirty="0" smtClean="0"/>
              <a:t>*) which gives f(</a:t>
            </a:r>
            <a:r>
              <a:rPr lang="en-US" sz="2000" dirty="0" err="1"/>
              <a:t>x</a:t>
            </a:r>
            <a:r>
              <a:rPr lang="en-US" sz="2000" baseline="-25000" dirty="0" err="1"/>
              <a:t>k</a:t>
            </a:r>
            <a:r>
              <a:rPr lang="en-US" sz="2000" dirty="0" smtClean="0"/>
              <a:t>*).</a:t>
            </a:r>
          </a:p>
          <a:p>
            <a:r>
              <a:rPr lang="en-US" sz="2000" dirty="0" smtClean="0"/>
              <a:t>Since the area of each rectangle is base * height, we get the formula you see on the right for each rectangle:  </a:t>
            </a:r>
          </a:p>
          <a:p>
            <a:r>
              <a:rPr lang="en-US" sz="2000" dirty="0" smtClean="0"/>
              <a:t>Area= </a:t>
            </a:r>
          </a:p>
          <a:p>
            <a:pPr marL="0" indent="0">
              <a:buNone/>
            </a:pPr>
            <a:r>
              <a:rPr lang="en-US" sz="2000" dirty="0"/>
              <a:t>b</a:t>
            </a:r>
            <a:r>
              <a:rPr lang="en-US" sz="2000" dirty="0" smtClean="0"/>
              <a:t>*h =   x * </a:t>
            </a:r>
            <a:r>
              <a:rPr lang="en-US" sz="2000" dirty="0"/>
              <a:t>f(</a:t>
            </a:r>
            <a:r>
              <a:rPr lang="en-US" sz="2000" dirty="0" err="1"/>
              <a:t>x</a:t>
            </a:r>
            <a:r>
              <a:rPr lang="en-US" sz="2000" baseline="-25000" dirty="0" err="1"/>
              <a:t>k</a:t>
            </a:r>
            <a:r>
              <a:rPr lang="en-US" sz="2000" dirty="0" smtClean="0"/>
              <a:t>*) = </a:t>
            </a:r>
            <a:r>
              <a:rPr lang="en-US" sz="2000" dirty="0"/>
              <a:t>f(</a:t>
            </a:r>
            <a:r>
              <a:rPr lang="en-US" sz="2000" dirty="0" err="1"/>
              <a:t>x</a:t>
            </a:r>
            <a:r>
              <a:rPr lang="en-US" sz="2000" baseline="-25000" dirty="0" err="1"/>
              <a:t>k</a:t>
            </a:r>
            <a:r>
              <a:rPr lang="en-US" sz="2000" dirty="0" smtClean="0"/>
              <a:t>*)   x .</a:t>
            </a:r>
            <a:endParaRPr lang="en-US" sz="2000" dirty="0"/>
          </a:p>
        </p:txBody>
      </p:sp>
      <p:pic>
        <p:nvPicPr>
          <p:cNvPr id="8"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1219199"/>
            <a:ext cx="3200400" cy="56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2572871"/>
            <a:ext cx="11525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Isosceles Triangle 8"/>
          <p:cNvSpPr/>
          <p:nvPr/>
        </p:nvSpPr>
        <p:spPr>
          <a:xfrm>
            <a:off x="1140675" y="6246607"/>
            <a:ext cx="119062"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581400" y="6224195"/>
            <a:ext cx="119062"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892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Riemann Sums </a:t>
            </a:r>
            <a:r>
              <a:rPr lang="en-US" dirty="0"/>
              <a:t>- continued</a:t>
            </a:r>
          </a:p>
        </p:txBody>
      </p:sp>
      <p:sp>
        <p:nvSpPr>
          <p:cNvPr id="5" name="Content Placeholder 4"/>
          <p:cNvSpPr>
            <a:spLocks noGrp="1"/>
          </p:cNvSpPr>
          <p:nvPr>
            <p:ph idx="1"/>
          </p:nvPr>
        </p:nvSpPr>
        <p:spPr/>
        <p:txBody>
          <a:bodyPr>
            <a:normAutofit/>
          </a:bodyPr>
          <a:lstStyle/>
          <a:p>
            <a:r>
              <a:rPr lang="en-US" sz="2200" dirty="0" smtClean="0"/>
              <a:t>Remember, that was the area for each rectangle.  We need to find the sum of the areas of all of the rectangles between a and b which is why we use sigma notation.</a:t>
            </a:r>
          </a:p>
          <a:p>
            <a:r>
              <a:rPr lang="en-US" sz="2200" dirty="0" smtClean="0"/>
              <a:t>As we discussed in a previous section, the area estimate is more accurate with the more number of rectangles used.  Therefore, we will let n approach infinity.</a:t>
            </a:r>
          </a:p>
          <a:p>
            <a:endParaRPr lang="en-US" sz="2200" dirty="0"/>
          </a:p>
          <a:p>
            <a:endParaRPr lang="en-US" sz="2200" dirty="0" smtClean="0"/>
          </a:p>
          <a:p>
            <a:endParaRPr lang="en-US" sz="22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266" y="4648200"/>
            <a:ext cx="906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203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Area Between y = f(x) and y = g(x)</a:t>
            </a:r>
            <a:endParaRPr lang="en-US" sz="3000" dirty="0"/>
          </a:p>
        </p:txBody>
      </p:sp>
      <p:sp>
        <p:nvSpPr>
          <p:cNvPr id="3" name="Content Placeholder 2"/>
          <p:cNvSpPr>
            <a:spLocks noGrp="1"/>
          </p:cNvSpPr>
          <p:nvPr>
            <p:ph idx="1"/>
          </p:nvPr>
        </p:nvSpPr>
        <p:spPr/>
        <p:txBody>
          <a:bodyPr>
            <a:normAutofit/>
          </a:bodyPr>
          <a:lstStyle/>
          <a:p>
            <a:r>
              <a:rPr lang="en-US" sz="2200" dirty="0" smtClean="0"/>
              <a:t>To find the area between two curves, we will divide the interval [</a:t>
            </a:r>
            <a:r>
              <a:rPr lang="en-US" sz="2200" dirty="0" err="1" smtClean="0"/>
              <a:t>a,b</a:t>
            </a:r>
            <a:r>
              <a:rPr lang="en-US" sz="2200" dirty="0" smtClean="0"/>
              <a:t>] into n subintervals (like we did in section 5.4) which subdivides the area region into n strips (see diagram below).</a:t>
            </a:r>
          </a:p>
          <a:p>
            <a:endParaRPr lang="en-US" sz="2200" dirty="0" smtClean="0"/>
          </a:p>
          <a:p>
            <a:endParaRPr lang="en-US" sz="2200" dirty="0"/>
          </a:p>
          <a:p>
            <a:endParaRPr lang="en-US" sz="2200" dirty="0" smtClean="0"/>
          </a:p>
          <a:p>
            <a:endParaRPr lang="en-US" sz="2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91000"/>
            <a:ext cx="7124700" cy="23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842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Between y = f(x) and y = g(x</a:t>
            </a:r>
            <a:r>
              <a:rPr lang="en-US" dirty="0" smtClean="0"/>
              <a:t>) continued</a:t>
            </a:r>
            <a:endParaRPr lang="en-US" dirty="0"/>
          </a:p>
        </p:txBody>
      </p:sp>
      <p:sp>
        <p:nvSpPr>
          <p:cNvPr id="5" name="Content Placeholder 4"/>
          <p:cNvSpPr>
            <a:spLocks noGrp="1"/>
          </p:cNvSpPr>
          <p:nvPr>
            <p:ph idx="1"/>
          </p:nvPr>
        </p:nvSpPr>
        <p:spPr/>
        <p:txBody>
          <a:bodyPr>
            <a:normAutofit lnSpcReduction="10000"/>
          </a:bodyPr>
          <a:lstStyle/>
          <a:p>
            <a:r>
              <a:rPr lang="en-US" sz="2200" dirty="0" smtClean="0"/>
              <a:t>To find the height of each rectangle, subtract the function output values f(</a:t>
            </a:r>
            <a:r>
              <a:rPr lang="en-US" sz="2200" dirty="0" err="1" smtClean="0"/>
              <a:t>x</a:t>
            </a:r>
            <a:r>
              <a:rPr lang="en-US" sz="2200" baseline="-25000" dirty="0" err="1" smtClean="0"/>
              <a:t>k</a:t>
            </a:r>
            <a:r>
              <a:rPr lang="en-US" sz="2200" dirty="0" smtClean="0"/>
              <a:t>*) – g(</a:t>
            </a:r>
            <a:r>
              <a:rPr lang="en-US" sz="2200" dirty="0" err="1" smtClean="0"/>
              <a:t>x</a:t>
            </a:r>
            <a:r>
              <a:rPr lang="en-US" sz="2200" baseline="-25000" dirty="0" err="1" smtClean="0"/>
              <a:t>k</a:t>
            </a:r>
            <a:r>
              <a:rPr lang="en-US" sz="2200" dirty="0" smtClean="0"/>
              <a:t>*).  The base is      .  </a:t>
            </a:r>
          </a:p>
          <a:p>
            <a:r>
              <a:rPr lang="en-US" sz="2200" dirty="0" smtClean="0"/>
              <a:t>Therefore, the area of each strip is           base * height =       </a:t>
            </a:r>
            <a:r>
              <a:rPr lang="en-US" sz="2200" dirty="0"/>
              <a:t>* </a:t>
            </a:r>
            <a:r>
              <a:rPr lang="en-US" sz="2200" dirty="0" smtClean="0"/>
              <a:t>[f(</a:t>
            </a:r>
            <a:r>
              <a:rPr lang="en-US" sz="2200" dirty="0" err="1" smtClean="0"/>
              <a:t>x</a:t>
            </a:r>
            <a:r>
              <a:rPr lang="en-US" sz="2200" baseline="-25000" dirty="0" err="1" smtClean="0"/>
              <a:t>k</a:t>
            </a:r>
            <a:r>
              <a:rPr lang="en-US" sz="2200" dirty="0"/>
              <a:t>*) – g(</a:t>
            </a:r>
            <a:r>
              <a:rPr lang="en-US" sz="2200" dirty="0" err="1"/>
              <a:t>x</a:t>
            </a:r>
            <a:r>
              <a:rPr lang="en-US" sz="2200" baseline="-25000" dirty="0" err="1"/>
              <a:t>k</a:t>
            </a:r>
            <a:r>
              <a:rPr lang="en-US" sz="2200" dirty="0" smtClean="0"/>
              <a:t>*)]. </a:t>
            </a:r>
          </a:p>
          <a:p>
            <a:r>
              <a:rPr lang="en-US" sz="2200" dirty="0" smtClean="0"/>
              <a:t>We do not want the area of one strip, we want the </a:t>
            </a:r>
            <a:r>
              <a:rPr lang="en-US" sz="2200" u="sng" dirty="0" smtClean="0"/>
              <a:t>sum</a:t>
            </a:r>
            <a:r>
              <a:rPr lang="en-US" sz="2200" dirty="0" smtClean="0"/>
              <a:t> of the areas of all of the strips.  That is why we need the sigma.</a:t>
            </a:r>
          </a:p>
          <a:p>
            <a:r>
              <a:rPr lang="en-US" sz="2200" dirty="0" smtClean="0"/>
              <a:t>Also, we want the limit as the number of rectangles “n” increases to approach infinity, in order to get an accurate area.</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343275"/>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90800"/>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8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NOTE:  insert slide here discussing Riemann sums and how to relate to the integral</a:t>
            </a:r>
            <a:endParaRPr lang="en-US" dirty="0"/>
          </a:p>
        </p:txBody>
      </p:sp>
    </p:spTree>
    <p:extLst>
      <p:ext uri="{BB962C8B-B14F-4D97-AF65-F5344CB8AC3E}">
        <p14:creationId xmlns:p14="http://schemas.microsoft.com/office/powerpoint/2010/main" val="148788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Assuming One Curve is Always Above the Other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1582" y="4114800"/>
            <a:ext cx="7124700" cy="175869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1582" y="2057400"/>
            <a:ext cx="7124700"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25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623</TotalTime>
  <Words>806</Words>
  <Application>Microsoft Office PowerPoint</Application>
  <PresentationFormat>On-screen Show (4:3)</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Spring</vt:lpstr>
      <vt:lpstr>Section 6.1</vt:lpstr>
      <vt:lpstr>All graphics are attributed to:</vt:lpstr>
      <vt:lpstr>Introduction</vt:lpstr>
      <vt:lpstr>A Review of Riemann Sums</vt:lpstr>
      <vt:lpstr>Review of Riemann Sums - continued</vt:lpstr>
      <vt:lpstr>Area Between y = f(x) and y = g(x)</vt:lpstr>
      <vt:lpstr>Area Between y = f(x) and y = g(x) continued</vt:lpstr>
      <vt:lpstr>PowerPoint Presentation</vt:lpstr>
      <vt:lpstr>Assuming One Curve is Always Above the Other</vt:lpstr>
      <vt:lpstr>Summary of Steps Involved</vt:lpstr>
      <vt:lpstr>Picture of Steps Two and Three From Previous Slide:</vt:lpstr>
      <vt:lpstr>Straightforward Example</vt:lpstr>
      <vt:lpstr>Sometimes, you will have to find the limits of integration by solving for the points of intersection first:</vt:lpstr>
      <vt:lpstr>Inconsistent Boundaries</vt:lpstr>
      <vt:lpstr>Reversing the Roles of x and y</vt:lpstr>
      <vt:lpstr>Reverse x and y to find the area on slide #13 instead of breaking into two sections. </vt:lpstr>
      <vt:lpstr>Formula and Picture for Reversing the Roles of x and y</vt:lpstr>
      <vt:lpstr>Application of Area Between Two Curves</vt:lpstr>
      <vt:lpstr>Robotics World Championships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6.1</dc:title>
  <dc:creator>Lewis, Deborah</dc:creator>
  <cp:lastModifiedBy>Lewis, Deborah</cp:lastModifiedBy>
  <cp:revision>16</cp:revision>
  <dcterms:created xsi:type="dcterms:W3CDTF">2014-04-30T16:32:21Z</dcterms:created>
  <dcterms:modified xsi:type="dcterms:W3CDTF">2014-05-09T21:42:50Z</dcterms:modified>
</cp:coreProperties>
</file>